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1" r:id="rId5"/>
    <p:sldId id="271" r:id="rId6"/>
    <p:sldId id="273" r:id="rId7"/>
    <p:sldId id="262" r:id="rId8"/>
    <p:sldId id="263" r:id="rId9"/>
    <p:sldId id="265" r:id="rId10"/>
    <p:sldId id="266" r:id="rId11"/>
    <p:sldId id="272" r:id="rId12"/>
    <p:sldId id="267" r:id="rId13"/>
    <p:sldId id="269" r:id="rId14"/>
    <p:sldId id="270" r:id="rId15"/>
    <p:sldId id="274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Bold" panose="00000800000000000000" charset="0"/>
      <p:regular r:id="rId26"/>
    </p:embeddedFont>
    <p:embeddedFont>
      <p:font typeface="Montserrat Semi-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4C4-74EE-47C5-8147-7442046AB295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4509B-D5C7-4077-81C0-1424ADC74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21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4509B-D5C7-4077-81C0-1424ADC743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svg"/><Relationship Id="rId7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nh&#243;m%2015/word%20l&#7853;p%20tr&#236;nh.7z" TargetMode="External"/><Relationship Id="rId2" Type="http://schemas.openxmlformats.org/officeDocument/2006/relationships/hyperlink" Target="t&#7879;p%20python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nh&#243;m%2015/m&#244;n%20l&#7853;p%20tr&#236;nh.7z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86619" y="0"/>
            <a:ext cx="13901381" cy="10287000"/>
          </a:xfrm>
          <a:prstGeom prst="rect">
            <a:avLst/>
          </a:prstGeom>
          <a:solidFill>
            <a:srgbClr val="FDCF60"/>
          </a:solidFill>
        </p:spPr>
      </p:sp>
      <p:grpSp>
        <p:nvGrpSpPr>
          <p:cNvPr id="3" name="Group 3"/>
          <p:cNvGrpSpPr/>
          <p:nvPr/>
        </p:nvGrpSpPr>
        <p:grpSpPr>
          <a:xfrm>
            <a:off x="381000" y="6543596"/>
            <a:ext cx="3781762" cy="2386615"/>
            <a:chOff x="304800" y="2508029"/>
            <a:chExt cx="5042350" cy="3182153"/>
          </a:xfrm>
        </p:grpSpPr>
        <p:sp>
          <p:nvSpPr>
            <p:cNvPr id="4" name="AutoShape 4"/>
            <p:cNvSpPr/>
            <p:nvPr/>
          </p:nvSpPr>
          <p:spPr>
            <a:xfrm>
              <a:off x="304800" y="3079634"/>
              <a:ext cx="1435202" cy="144381"/>
            </a:xfrm>
            <a:prstGeom prst="rect">
              <a:avLst/>
            </a:prstGeom>
            <a:solidFill>
              <a:srgbClr val="0C45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04800" y="2508029"/>
              <a:ext cx="5042350" cy="3182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23"/>
                </a:lnSpc>
              </a:pPr>
              <a:r>
                <a:rPr lang="en-US" sz="2730" b="1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Montserrat"/>
                </a:rPr>
                <a:t>Nhóm</a:t>
              </a:r>
              <a:r>
                <a:rPr lang="vi-VN" sz="2730" b="1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Montserrat"/>
                </a:rPr>
                <a:t> 15</a:t>
              </a:r>
              <a:endParaRPr lang="en-US" sz="2730" b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Montserrat"/>
              </a:endParaRPr>
            </a:p>
            <a:p>
              <a:pPr algn="l">
                <a:lnSpc>
                  <a:spcPts val="3823"/>
                </a:lnSpc>
              </a:pPr>
              <a:r>
                <a:rPr lang="en-US" sz="2730" b="1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Montserrat"/>
                </a:rPr>
                <a:t>Tên thành viên:</a:t>
              </a:r>
            </a:p>
            <a:p>
              <a:pPr algn="l">
                <a:lnSpc>
                  <a:spcPts val="3823"/>
                </a:lnSpc>
              </a:pPr>
              <a:r>
                <a:rPr lang="en-US" sz="2730">
                  <a:solidFill>
                    <a:srgbClr val="16214B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Montserrat"/>
                </a:rPr>
                <a:t>Nguyễn Trọng Cường</a:t>
              </a:r>
            </a:p>
            <a:p>
              <a:pPr algn="l">
                <a:lnSpc>
                  <a:spcPts val="3823"/>
                </a:lnSpc>
              </a:pPr>
              <a:r>
                <a:rPr lang="en-US" sz="2730">
                  <a:solidFill>
                    <a:srgbClr val="16214B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Montserrat"/>
                </a:rPr>
                <a:t>Nguyễn Tấn Đạt</a:t>
              </a:r>
            </a:p>
            <a:p>
              <a:pPr algn="l">
                <a:lnSpc>
                  <a:spcPts val="3823"/>
                </a:lnSpc>
                <a:spcBef>
                  <a:spcPct val="0"/>
                </a:spcBef>
              </a:pPr>
              <a:r>
                <a:rPr lang="en-US" sz="2730">
                  <a:solidFill>
                    <a:srgbClr val="16214B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  <a:sym typeface="Montserrat"/>
                </a:rPr>
                <a:t>Nguyễn Văn Bình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165"/>
            <a:ext cx="8742796" cy="235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6"/>
              </a:lnSpc>
            </a:pPr>
            <a:r>
              <a:rPr lang="en-US" sz="8487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ontserrat Bold"/>
                <a:ea typeface="Montserrat Bold"/>
                <a:cs typeface="Montserrat Bold"/>
                <a:sym typeface="Montserrat Bold"/>
              </a:rPr>
              <a:t>Quá trình</a:t>
            </a:r>
          </a:p>
          <a:p>
            <a:pPr algn="ctr">
              <a:lnSpc>
                <a:spcPts val="9166"/>
              </a:lnSpc>
            </a:pPr>
            <a:r>
              <a:rPr lang="en-US" sz="8487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ontserrat Bold"/>
                <a:ea typeface="Montserrat Bold"/>
                <a:cs typeface="Montserrat Bold"/>
                <a:sym typeface="Montserrat Bold"/>
              </a:rPr>
              <a:t>làm việc nhóm. </a:t>
            </a:r>
          </a:p>
        </p:txBody>
      </p:sp>
      <p:sp>
        <p:nvSpPr>
          <p:cNvPr id="7" name="Freeform 7"/>
          <p:cNvSpPr/>
          <p:nvPr/>
        </p:nvSpPr>
        <p:spPr>
          <a:xfrm>
            <a:off x="5597932" y="1503490"/>
            <a:ext cx="11661368" cy="7754810"/>
          </a:xfrm>
          <a:custGeom>
            <a:avLst/>
            <a:gdLst/>
            <a:ahLst/>
            <a:cxnLst/>
            <a:rect l="l" t="t" r="r" b="b"/>
            <a:pathLst>
              <a:path w="11661368" h="7754810">
                <a:moveTo>
                  <a:pt x="0" y="0"/>
                </a:moveTo>
                <a:lnTo>
                  <a:pt x="11661368" y="0"/>
                </a:lnTo>
                <a:lnTo>
                  <a:pt x="11661368" y="7754810"/>
                </a:lnTo>
                <a:lnTo>
                  <a:pt x="0" y="7754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67150"/>
            <a:ext cx="767795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vi-VN" sz="88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ontserrat Semi-Bold"/>
                <a:ea typeface="Montserrat Semi-Bold"/>
                <a:cs typeface="Montserrat Semi-Bold"/>
                <a:sym typeface="Montserrat Semi-Bold"/>
              </a:rPr>
              <a:t>Chương 1.</a:t>
            </a:r>
            <a:endParaRPr lang="en-US" sz="880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077200" y="394444"/>
            <a:ext cx="7198462" cy="825578"/>
            <a:chOff x="0" y="0"/>
            <a:chExt cx="9597949" cy="110077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15935"/>
              <a:ext cx="9597949" cy="484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8"/>
                </a:lnSpc>
              </a:pPr>
              <a:r>
                <a:rPr lang="en-US" sz="2065">
                  <a:solidFill>
                    <a:srgbClr val="16214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-228600" y="5453587"/>
            <a:ext cx="6008280" cy="5046955"/>
          </a:xfrm>
          <a:custGeom>
            <a:avLst/>
            <a:gdLst/>
            <a:ahLst/>
            <a:cxnLst/>
            <a:rect l="l" t="t" r="r" b="b"/>
            <a:pathLst>
              <a:path w="6008280" h="5046955">
                <a:moveTo>
                  <a:pt x="0" y="0"/>
                </a:moveTo>
                <a:lnTo>
                  <a:pt x="6008280" y="0"/>
                </a:lnTo>
                <a:lnTo>
                  <a:pt x="6008280" y="5046955"/>
                </a:lnTo>
                <a:lnTo>
                  <a:pt x="0" y="5046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F153D4-3BD6-4237-A403-25F96E50B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856396"/>
            <a:ext cx="8915400" cy="92401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241572"/>
            <a:ext cx="7677954" cy="111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vi-VN" sz="88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Montserrat Semi-Bold"/>
                <a:cs typeface="Montserrat Semi-Bold"/>
                <a:sym typeface="Montserrat Semi-Bold"/>
              </a:rPr>
              <a:t>Chương 2.</a:t>
            </a:r>
            <a:endParaRPr lang="en-US" sz="8800" b="1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  <a:ea typeface="Montserrat Semi-Bold"/>
              <a:cs typeface="Montserrat Semi-Bold"/>
              <a:sym typeface="Montserrat Semi-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848975" y="241572"/>
            <a:ext cx="7198462" cy="825578"/>
            <a:chOff x="0" y="0"/>
            <a:chExt cx="9597949" cy="110077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15935"/>
              <a:ext cx="9597949" cy="484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8"/>
                </a:lnSpc>
              </a:pPr>
              <a:r>
                <a:rPr lang="en-US" sz="2065">
                  <a:solidFill>
                    <a:srgbClr val="16214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3182600" y="5372100"/>
            <a:ext cx="6008280" cy="5046955"/>
          </a:xfrm>
          <a:custGeom>
            <a:avLst/>
            <a:gdLst/>
            <a:ahLst/>
            <a:cxnLst/>
            <a:rect l="l" t="t" r="r" b="b"/>
            <a:pathLst>
              <a:path w="6008280" h="5046955">
                <a:moveTo>
                  <a:pt x="0" y="0"/>
                </a:moveTo>
                <a:lnTo>
                  <a:pt x="6008280" y="0"/>
                </a:lnTo>
                <a:lnTo>
                  <a:pt x="6008280" y="5046955"/>
                </a:lnTo>
                <a:lnTo>
                  <a:pt x="0" y="5046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963454-958D-4CFD-9DB0-44CD61A96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63" y="1609823"/>
            <a:ext cx="7548563" cy="8631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8F5245-CD91-4DD9-BCE4-A2DFEC30E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026" y="0"/>
            <a:ext cx="10848973" cy="6838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F6752D-F306-4A19-9926-63CDDE0F4C7D}"/>
              </a:ext>
            </a:extLst>
          </p:cNvPr>
          <p:cNvSpPr txBox="1"/>
          <p:nvPr/>
        </p:nvSpPr>
        <p:spPr>
          <a:xfrm>
            <a:off x="8229600" y="7048500"/>
            <a:ext cx="60082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8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Chương 3.</a:t>
            </a:r>
            <a:r>
              <a:rPr lang="vi-VN" b="1"/>
              <a:t>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5907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42862"/>
            <a:ext cx="4267200" cy="10287000"/>
          </a:xfrm>
          <a:prstGeom prst="rect">
            <a:avLst/>
          </a:prstGeom>
          <a:solidFill>
            <a:srgbClr val="FDCF60"/>
          </a:solidFill>
        </p:spPr>
      </p:sp>
      <p:grpSp>
        <p:nvGrpSpPr>
          <p:cNvPr id="6" name="Group 6"/>
          <p:cNvGrpSpPr/>
          <p:nvPr/>
        </p:nvGrpSpPr>
        <p:grpSpPr>
          <a:xfrm>
            <a:off x="-474987" y="461364"/>
            <a:ext cx="5415166" cy="8742689"/>
            <a:chOff x="-2583086" y="-3106881"/>
            <a:chExt cx="7220221" cy="11656919"/>
          </a:xfrm>
        </p:grpSpPr>
        <p:sp>
          <p:nvSpPr>
            <p:cNvPr id="7" name="TextBox 7"/>
            <p:cNvSpPr txBox="1"/>
            <p:nvPr/>
          </p:nvSpPr>
          <p:spPr>
            <a:xfrm>
              <a:off x="-2583086" y="-3106881"/>
              <a:ext cx="7220221" cy="1305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39"/>
                </a:lnSpc>
              </a:pPr>
              <a:r>
                <a:rPr lang="vi-VN" sz="5400" b="1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+mj-lt"/>
                  <a:ea typeface="Montserrat Semi-Bold"/>
                  <a:cs typeface="Montserrat Semi-Bold"/>
                  <a:sym typeface="Montserrat Semi-Bold"/>
                </a:rPr>
                <a:t>Chương 4.</a:t>
              </a:r>
              <a:endParaRPr lang="en-US" sz="5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Montserrat Semi-Bold"/>
                <a:cs typeface="Montserrat Semi-Bold"/>
                <a:sym typeface="Montserrat Semi-Bold"/>
              </a:endParaRPr>
            </a:p>
          </p:txBody>
        </p:sp>
        <p:sp>
          <p:nvSpPr>
            <p:cNvPr id="8" name="Freeform 8"/>
            <p:cNvSpPr/>
            <p:nvPr/>
          </p:nvSpPr>
          <p:spPr>
            <a:xfrm>
              <a:off x="-728674" y="4659967"/>
              <a:ext cx="3209309" cy="3890071"/>
            </a:xfrm>
            <a:custGeom>
              <a:avLst/>
              <a:gdLst/>
              <a:ahLst/>
              <a:cxnLst/>
              <a:rect l="l" t="t" r="r" b="b"/>
              <a:pathLst>
                <a:path w="3209309" h="3890071">
                  <a:moveTo>
                    <a:pt x="0" y="0"/>
                  </a:moveTo>
                  <a:lnTo>
                    <a:pt x="3209309" y="0"/>
                  </a:lnTo>
                  <a:lnTo>
                    <a:pt x="3209309" y="3890071"/>
                  </a:lnTo>
                  <a:lnTo>
                    <a:pt x="0" y="3890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2F4F901-9DD1-470C-9A19-66BC7E306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1" y="19050"/>
            <a:ext cx="14020799" cy="102679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E13107-AB67-4F71-8F43-C19CBE4ECD26}"/>
              </a:ext>
            </a:extLst>
          </p:cNvPr>
          <p:cNvSpPr txBox="1"/>
          <p:nvPr/>
        </p:nvSpPr>
        <p:spPr>
          <a:xfrm>
            <a:off x="-152400" y="22479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Chương 5.</a:t>
            </a:r>
            <a:endParaRPr lang="en-US" sz="5400" b="1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107E2C-370D-47CA-BA78-3F27A6C3F562}"/>
              </a:ext>
            </a:extLst>
          </p:cNvPr>
          <p:cNvSpPr txBox="1"/>
          <p:nvPr/>
        </p:nvSpPr>
        <p:spPr>
          <a:xfrm>
            <a:off x="896772" y="3805535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Chương 6.</a:t>
            </a:r>
            <a:endParaRPr lang="en-US" sz="5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61E0A-F33E-4AC0-BB69-E34C8F5E1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300" y="42861"/>
            <a:ext cx="13982700" cy="10225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2185F1-97C1-468F-91C1-5EA1285AA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104" y="42860"/>
            <a:ext cx="13982699" cy="10310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52400" y="23812"/>
            <a:ext cx="7506819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vi-VN" sz="7200" b="1">
                <a:ln w="0"/>
                <a:solidFill>
                  <a:schemeClr val="accent5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Montserrat Semi-Bold"/>
                <a:cs typeface="Montserrat Semi-Bold"/>
                <a:sym typeface="Montserrat Semi-Bold"/>
              </a:rPr>
              <a:t>Chương 7.</a:t>
            </a:r>
            <a:endParaRPr lang="en-US" sz="7200" b="1">
              <a:ln w="0"/>
              <a:solidFill>
                <a:schemeClr val="accent5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+mj-lt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BCF2F82-E2E1-46A7-A4A5-1BB831ED97AB}"/>
              </a:ext>
            </a:extLst>
          </p:cNvPr>
          <p:cNvSpPr/>
          <p:nvPr/>
        </p:nvSpPr>
        <p:spPr>
          <a:xfrm>
            <a:off x="0" y="5143500"/>
            <a:ext cx="4800600" cy="5995727"/>
          </a:xfrm>
          <a:custGeom>
            <a:avLst/>
            <a:gdLst/>
            <a:ahLst/>
            <a:cxnLst/>
            <a:rect l="l" t="t" r="r" b="b"/>
            <a:pathLst>
              <a:path w="8529407" h="6226467">
                <a:moveTo>
                  <a:pt x="0" y="0"/>
                </a:moveTo>
                <a:lnTo>
                  <a:pt x="8529407" y="0"/>
                </a:lnTo>
                <a:lnTo>
                  <a:pt x="8529407" y="6226468"/>
                </a:lnTo>
                <a:lnTo>
                  <a:pt x="0" y="6226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A069871-A653-4453-8E81-370F74A64AF9}"/>
              </a:ext>
            </a:extLst>
          </p:cNvPr>
          <p:cNvSpPr/>
          <p:nvPr/>
        </p:nvSpPr>
        <p:spPr>
          <a:xfrm>
            <a:off x="12573000" y="6591300"/>
            <a:ext cx="6008280" cy="5046955"/>
          </a:xfrm>
          <a:custGeom>
            <a:avLst/>
            <a:gdLst/>
            <a:ahLst/>
            <a:cxnLst/>
            <a:rect l="l" t="t" r="r" b="b"/>
            <a:pathLst>
              <a:path w="6008280" h="5046955">
                <a:moveTo>
                  <a:pt x="0" y="0"/>
                </a:moveTo>
                <a:lnTo>
                  <a:pt x="6008280" y="0"/>
                </a:lnTo>
                <a:lnTo>
                  <a:pt x="6008280" y="5046955"/>
                </a:lnTo>
                <a:lnTo>
                  <a:pt x="0" y="504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0290D1-FF08-4F3A-876B-ADD51E90A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48923"/>
            <a:ext cx="13229439" cy="88458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284D20-CDA9-45D9-BCBE-2A1998B8B781}"/>
              </a:ext>
            </a:extLst>
          </p:cNvPr>
          <p:cNvSpPr txBox="1"/>
          <p:nvPr/>
        </p:nvSpPr>
        <p:spPr>
          <a:xfrm>
            <a:off x="152400" y="1126678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200" b="1">
                <a:ln w="0">
                  <a:solidFill>
                    <a:schemeClr val="tx1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Chương 8.</a:t>
            </a:r>
            <a:endParaRPr lang="en-US" sz="7200" b="1">
              <a:ln w="0">
                <a:solidFill>
                  <a:schemeClr val="tx1"/>
                </a:solidFill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3F6964-6743-4C02-A296-677AE8E1F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600" y="56543"/>
            <a:ext cx="13229439" cy="88382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89C660-18F0-4E28-BF4A-D36B06DDCCC0}"/>
              </a:ext>
            </a:extLst>
          </p:cNvPr>
          <p:cNvSpPr txBox="1"/>
          <p:nvPr/>
        </p:nvSpPr>
        <p:spPr>
          <a:xfrm>
            <a:off x="228600" y="2476500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200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Chương</a:t>
            </a:r>
            <a:r>
              <a:rPr lang="vi-VN" sz="72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 9.</a:t>
            </a:r>
            <a:endParaRPr lang="en-US" sz="720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ADBE1E-6629-4126-981E-1063E53FC3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60532"/>
            <a:ext cx="13229438" cy="8834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0480" y="0"/>
            <a:ext cx="8305800" cy="10287000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6" name="Freeform 6"/>
          <p:cNvSpPr/>
          <p:nvPr/>
        </p:nvSpPr>
        <p:spPr>
          <a:xfrm>
            <a:off x="1066800" y="2476500"/>
            <a:ext cx="5295900" cy="5995727"/>
          </a:xfrm>
          <a:custGeom>
            <a:avLst/>
            <a:gdLst/>
            <a:ahLst/>
            <a:cxnLst/>
            <a:rect l="l" t="t" r="r" b="b"/>
            <a:pathLst>
              <a:path w="8529407" h="6226467">
                <a:moveTo>
                  <a:pt x="0" y="0"/>
                </a:moveTo>
                <a:lnTo>
                  <a:pt x="8529407" y="0"/>
                </a:lnTo>
                <a:lnTo>
                  <a:pt x="8529407" y="6226468"/>
                </a:lnTo>
                <a:lnTo>
                  <a:pt x="0" y="6226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082" name="Picture 10" descr="Mẫu slide cảm ơn chuyên nghiệp, ấn tượng, hài hước cho Powerpoint">
            <a:extLst>
              <a:ext uri="{FF2B5EF4-FFF2-40B4-BE49-F238E27FC236}">
                <a16:creationId xmlns:a16="http://schemas.microsoft.com/office/drawing/2014/main" id="{DA964D95-3961-4F17-A2DE-32494B7AB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1552574"/>
            <a:ext cx="11163300" cy="6715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C91D15-F881-4AC3-9C66-3F09A9DCF476}"/>
              </a:ext>
            </a:extLst>
          </p:cNvPr>
          <p:cNvSpPr txBox="1"/>
          <p:nvPr/>
        </p:nvSpPr>
        <p:spPr>
          <a:xfrm>
            <a:off x="762000" y="33909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>
                <a:latin typeface="+mj-lt"/>
              </a:rPr>
              <a:t>Dưới đây là tất cả các file của nhóm 15:</a:t>
            </a:r>
          </a:p>
          <a:p>
            <a:pPr marL="742950" indent="-742950">
              <a:buFont typeface="+mj-lt"/>
              <a:buAutoNum type="arabicPeriod"/>
            </a:pPr>
            <a:r>
              <a:rPr lang="vi-VN" sz="4000">
                <a:latin typeface="+mj-lt"/>
              </a:rPr>
              <a:t>file bài tập:</a:t>
            </a:r>
            <a:r>
              <a:rPr lang="vi-VN" sz="4000">
                <a:latin typeface="+mj-lt"/>
                <a:hlinkClick r:id="rId2" action="ppaction://hlinkfile"/>
              </a:rPr>
              <a:t>tệp python</a:t>
            </a:r>
            <a:endParaRPr lang="vi-VN" sz="4000">
              <a:latin typeface="+mj-lt"/>
            </a:endParaRPr>
          </a:p>
          <a:p>
            <a:pPr marL="742950" indent="-742950">
              <a:buFont typeface="+mj-lt"/>
              <a:buAutoNum type="arabicPeriod"/>
            </a:pPr>
            <a:r>
              <a:rPr lang="vi-VN" sz="4000">
                <a:latin typeface="+mj-lt"/>
              </a:rPr>
              <a:t>file word:</a:t>
            </a:r>
            <a:r>
              <a:rPr lang="vi-VN" sz="4000">
                <a:latin typeface="+mj-lt"/>
                <a:hlinkClick r:id="rId3" action="ppaction://hlinkfile"/>
              </a:rPr>
              <a:t>nhóm 15\word lập trình.7z</a:t>
            </a:r>
            <a:endParaRPr lang="vi-VN" sz="4000">
              <a:latin typeface="+mj-lt"/>
            </a:endParaRPr>
          </a:p>
          <a:p>
            <a:pPr marL="742950" indent="-742950">
              <a:buFont typeface="+mj-lt"/>
              <a:buAutoNum type="arabicPeriod"/>
            </a:pPr>
            <a:r>
              <a:rPr lang="vi-VN" sz="4000">
                <a:latin typeface="+mj-lt"/>
              </a:rPr>
              <a:t>file ppt:</a:t>
            </a:r>
            <a:r>
              <a:rPr lang="vi-VN" sz="4000">
                <a:latin typeface="+mj-lt"/>
                <a:hlinkClick r:id="rId4" action="ppaction://hlinkfile"/>
              </a:rPr>
              <a:t>nhóm 15\môn lập trình.7z</a:t>
            </a:r>
            <a:endParaRPr lang="vi-VN" sz="4000">
              <a:latin typeface="+mj-lt"/>
            </a:endParaRPr>
          </a:p>
          <a:p>
            <a:pPr algn="ctr"/>
            <a:r>
              <a:rPr lang="vi-VN" sz="3200">
                <a:highlight>
                  <a:srgbClr val="FFFF00"/>
                </a:highlight>
                <a:latin typeface="+mj-lt"/>
              </a:rPr>
              <a:t>(ghi chú nháy đúp chuột vào biểu tượng tệp đính kèm để xem ạ )</a:t>
            </a:r>
            <a:endParaRPr lang="en-US" sz="3200">
              <a:highlight>
                <a:srgbClr val="FFFF00"/>
              </a:highligh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472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72400" y="4457700"/>
            <a:ext cx="900900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5"/>
              </a:lnSpc>
            </a:pPr>
            <a:r>
              <a:rPr lang="vi-VN" sz="6600" b="1">
                <a:solidFill>
                  <a:srgbClr val="0C45A6"/>
                </a:solidFill>
                <a:latin typeface="+mj-lt"/>
                <a:ea typeface="Montserrat Bold"/>
                <a:cs typeface="Montserrat Bold"/>
                <a:sym typeface="Montserrat Bold"/>
              </a:rPr>
              <a:t>Lý thuyết môn.</a:t>
            </a:r>
            <a:endParaRPr lang="en-US" sz="6600" b="1">
              <a:solidFill>
                <a:srgbClr val="0C45A6"/>
              </a:solidFill>
              <a:latin typeface="+mj-lt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28700" y="2564706"/>
            <a:ext cx="5317101" cy="5157588"/>
          </a:xfrm>
          <a:custGeom>
            <a:avLst/>
            <a:gdLst/>
            <a:ahLst/>
            <a:cxnLst/>
            <a:rect l="l" t="t" r="r" b="b"/>
            <a:pathLst>
              <a:path w="5317101" h="5157588">
                <a:moveTo>
                  <a:pt x="0" y="0"/>
                </a:moveTo>
                <a:lnTo>
                  <a:pt x="5317101" y="0"/>
                </a:lnTo>
                <a:lnTo>
                  <a:pt x="5317101" y="5157588"/>
                </a:lnTo>
                <a:lnTo>
                  <a:pt x="0" y="5157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395034" y="0"/>
            <a:ext cx="9892966" cy="10287000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3" name="Freeform 3"/>
          <p:cNvSpPr/>
          <p:nvPr/>
        </p:nvSpPr>
        <p:spPr>
          <a:xfrm>
            <a:off x="9431855" y="1028700"/>
            <a:ext cx="7839464" cy="8229600"/>
          </a:xfrm>
          <a:custGeom>
            <a:avLst/>
            <a:gdLst/>
            <a:ahLst/>
            <a:cxnLst/>
            <a:rect l="l" t="t" r="r" b="b"/>
            <a:pathLst>
              <a:path w="7839464" h="8229600">
                <a:moveTo>
                  <a:pt x="0" y="0"/>
                </a:moveTo>
                <a:lnTo>
                  <a:pt x="7839465" y="0"/>
                </a:lnTo>
                <a:lnTo>
                  <a:pt x="78394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910" r="-28653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97573" y="5809877"/>
            <a:ext cx="6318880" cy="1022108"/>
            <a:chOff x="0" y="0"/>
            <a:chExt cx="8425173" cy="1362812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01776"/>
              <a:ext cx="8425173" cy="661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49"/>
                </a:lnSpc>
              </a:pPr>
              <a:r>
                <a:rPr lang="vi-VN" sz="5400" b="1">
                  <a:solidFill>
                    <a:srgbClr val="16214B"/>
                  </a:solidFill>
                  <a:latin typeface="+mj-lt"/>
                  <a:ea typeface="Montserrat"/>
                  <a:cs typeface="Montserrat"/>
                  <a:sym typeface="Montserrat"/>
                </a:rPr>
                <a:t>Về phần bài tập.</a:t>
              </a:r>
              <a:endParaRPr lang="en-US" sz="5400" b="1">
                <a:solidFill>
                  <a:srgbClr val="16214B"/>
                </a:solidFill>
                <a:latin typeface="+mj-l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-190500" y="-190500"/>
            <a:ext cx="3866506" cy="4686674"/>
          </a:xfrm>
          <a:custGeom>
            <a:avLst/>
            <a:gdLst/>
            <a:ahLst/>
            <a:cxnLst/>
            <a:rect l="l" t="t" r="r" b="b"/>
            <a:pathLst>
              <a:path w="3866506" h="4686674">
                <a:moveTo>
                  <a:pt x="0" y="0"/>
                </a:moveTo>
                <a:lnTo>
                  <a:pt x="3866506" y="0"/>
                </a:lnTo>
                <a:lnTo>
                  <a:pt x="3866506" y="4686674"/>
                </a:lnTo>
                <a:lnTo>
                  <a:pt x="0" y="4686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52800" y="3024984"/>
            <a:ext cx="4844715" cy="789909"/>
            <a:chOff x="0" y="0"/>
            <a:chExt cx="6459620" cy="1053213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35719"/>
              <a:ext cx="6459620" cy="517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49"/>
                </a:lnSpc>
              </a:pPr>
              <a:endParaRPr lang="en-US" sz="2232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563600" y="3027695"/>
            <a:ext cx="7048500" cy="3528177"/>
            <a:chOff x="-2938380" y="-3651027"/>
            <a:chExt cx="9398000" cy="4704240"/>
          </a:xfrm>
        </p:grpSpPr>
        <p:sp>
          <p:nvSpPr>
            <p:cNvPr id="9" name="AutoShape 9"/>
            <p:cNvSpPr/>
            <p:nvPr/>
          </p:nvSpPr>
          <p:spPr>
            <a:xfrm>
              <a:off x="-2938380" y="-3651027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535719"/>
              <a:ext cx="6459620" cy="517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49"/>
                </a:lnSpc>
              </a:pPr>
              <a:endParaRPr lang="en-US" sz="2232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0" y="-85725"/>
            <a:ext cx="18288000" cy="2911139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12" name="Freeform 12"/>
          <p:cNvSpPr/>
          <p:nvPr/>
        </p:nvSpPr>
        <p:spPr>
          <a:xfrm>
            <a:off x="12947866" y="518325"/>
            <a:ext cx="5943100" cy="2307090"/>
          </a:xfrm>
          <a:custGeom>
            <a:avLst/>
            <a:gdLst/>
            <a:ahLst/>
            <a:cxnLst/>
            <a:rect l="l" t="t" r="r" b="b"/>
            <a:pathLst>
              <a:path w="5943100" h="3548161">
                <a:moveTo>
                  <a:pt x="0" y="0"/>
                </a:moveTo>
                <a:lnTo>
                  <a:pt x="5943100" y="0"/>
                </a:lnTo>
                <a:lnTo>
                  <a:pt x="5943100" y="3548161"/>
                </a:lnTo>
                <a:lnTo>
                  <a:pt x="0" y="35481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17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1063676"/>
            <a:ext cx="1081543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vi-VN" sz="7200" b="1">
                <a:solidFill>
                  <a:srgbClr val="FFFFFF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Một số bài tập đã làm.</a:t>
            </a:r>
            <a:endParaRPr lang="en-US" sz="7200" b="1">
              <a:solidFill>
                <a:srgbClr val="FFFFFF"/>
              </a:solidFill>
              <a:latin typeface="+mj-lt"/>
              <a:ea typeface="Montserrat Semi-Bold"/>
              <a:cs typeface="Montserrat Semi-Bold"/>
              <a:sym typeface="Montserrat Semi-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67D0A5-F7BC-42B4-9951-5B95B1716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419939"/>
            <a:ext cx="6768532" cy="67418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421CF0-5DDE-4063-BB37-42C307AF4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3773" y="3429464"/>
            <a:ext cx="6924643" cy="6741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52800" y="3024984"/>
            <a:ext cx="4844715" cy="789909"/>
            <a:chOff x="0" y="0"/>
            <a:chExt cx="6459620" cy="1053213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35719"/>
              <a:ext cx="6459620" cy="517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49"/>
                </a:lnSpc>
              </a:pPr>
              <a:endParaRPr lang="en-US" sz="2232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563600" y="3027695"/>
            <a:ext cx="7048500" cy="3528177"/>
            <a:chOff x="-2938380" y="-3651027"/>
            <a:chExt cx="9398000" cy="4704240"/>
          </a:xfrm>
        </p:grpSpPr>
        <p:sp>
          <p:nvSpPr>
            <p:cNvPr id="9" name="AutoShape 9"/>
            <p:cNvSpPr/>
            <p:nvPr/>
          </p:nvSpPr>
          <p:spPr>
            <a:xfrm>
              <a:off x="-2938380" y="-3651027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535719"/>
              <a:ext cx="6459620" cy="517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49"/>
                </a:lnSpc>
              </a:pPr>
              <a:endParaRPr lang="en-US" sz="2232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0" y="-85725"/>
            <a:ext cx="18288000" cy="2911139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12" name="Freeform 12"/>
          <p:cNvSpPr/>
          <p:nvPr/>
        </p:nvSpPr>
        <p:spPr>
          <a:xfrm>
            <a:off x="12947866" y="518325"/>
            <a:ext cx="5943100" cy="2307090"/>
          </a:xfrm>
          <a:custGeom>
            <a:avLst/>
            <a:gdLst/>
            <a:ahLst/>
            <a:cxnLst/>
            <a:rect l="l" t="t" r="r" b="b"/>
            <a:pathLst>
              <a:path w="5943100" h="3548161">
                <a:moveTo>
                  <a:pt x="0" y="0"/>
                </a:moveTo>
                <a:lnTo>
                  <a:pt x="5943100" y="0"/>
                </a:lnTo>
                <a:lnTo>
                  <a:pt x="5943100" y="3548161"/>
                </a:lnTo>
                <a:lnTo>
                  <a:pt x="0" y="35481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17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1063676"/>
            <a:ext cx="1081543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vi-VN" sz="7200" b="1">
                <a:solidFill>
                  <a:srgbClr val="FFFFFF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Một số bài tập đã làm.</a:t>
            </a:r>
            <a:endParaRPr lang="en-US" sz="7200" b="1">
              <a:solidFill>
                <a:srgbClr val="FFFFFF"/>
              </a:solidFill>
              <a:latin typeface="+mj-lt"/>
              <a:ea typeface="Montserrat Semi-Bold"/>
              <a:cs typeface="Montserrat Semi-Bold"/>
              <a:sym typeface="Montserrat Semi-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0865B0-E19C-41FF-8163-AD66A6307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34" y="3456785"/>
            <a:ext cx="6553200" cy="61981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7A5199-1D38-453A-BFC0-F0192F279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3399285"/>
            <a:ext cx="7042365" cy="619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7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52800" y="3024984"/>
            <a:ext cx="4844715" cy="789909"/>
            <a:chOff x="0" y="0"/>
            <a:chExt cx="6459620" cy="1053213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35719"/>
              <a:ext cx="6459620" cy="517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49"/>
                </a:lnSpc>
              </a:pPr>
              <a:endParaRPr lang="en-US" sz="2232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563600" y="3027695"/>
            <a:ext cx="7048500" cy="3528177"/>
            <a:chOff x="-2938380" y="-3651027"/>
            <a:chExt cx="9398000" cy="4704240"/>
          </a:xfrm>
        </p:grpSpPr>
        <p:sp>
          <p:nvSpPr>
            <p:cNvPr id="9" name="AutoShape 9"/>
            <p:cNvSpPr/>
            <p:nvPr/>
          </p:nvSpPr>
          <p:spPr>
            <a:xfrm>
              <a:off x="-2938380" y="-3651027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535719"/>
              <a:ext cx="6459620" cy="517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49"/>
                </a:lnSpc>
              </a:pPr>
              <a:endParaRPr lang="en-US" sz="2232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0" y="-85725"/>
            <a:ext cx="18288000" cy="2911139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12" name="Freeform 12"/>
          <p:cNvSpPr/>
          <p:nvPr/>
        </p:nvSpPr>
        <p:spPr>
          <a:xfrm>
            <a:off x="12947866" y="518325"/>
            <a:ext cx="5943100" cy="2307090"/>
          </a:xfrm>
          <a:custGeom>
            <a:avLst/>
            <a:gdLst/>
            <a:ahLst/>
            <a:cxnLst/>
            <a:rect l="l" t="t" r="r" b="b"/>
            <a:pathLst>
              <a:path w="5943100" h="3548161">
                <a:moveTo>
                  <a:pt x="0" y="0"/>
                </a:moveTo>
                <a:lnTo>
                  <a:pt x="5943100" y="0"/>
                </a:lnTo>
                <a:lnTo>
                  <a:pt x="5943100" y="3548161"/>
                </a:lnTo>
                <a:lnTo>
                  <a:pt x="0" y="35481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17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1063676"/>
            <a:ext cx="1081543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vi-VN" sz="7200" b="1">
                <a:solidFill>
                  <a:srgbClr val="FFFFFF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Một số bài tập đã làm.</a:t>
            </a:r>
            <a:endParaRPr lang="en-US" sz="7200" b="1">
              <a:solidFill>
                <a:srgbClr val="FFFFFF"/>
              </a:solidFill>
              <a:latin typeface="+mj-lt"/>
              <a:ea typeface="Montserrat Semi-Bold"/>
              <a:cs typeface="Montserrat Semi-Bold"/>
              <a:sym typeface="Montserrat Sem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A57EBB-BB84-45E5-8AE7-E1619DB84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18" y="3323541"/>
            <a:ext cx="7042365" cy="68877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E68DC1-C64F-444A-8707-9E60FDC8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9332" y="3281870"/>
            <a:ext cx="7715250" cy="697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3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F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8263" y="5333650"/>
            <a:ext cx="4844715" cy="839409"/>
            <a:chOff x="0" y="0"/>
            <a:chExt cx="6459620" cy="1119211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35718"/>
              <a:ext cx="6459620" cy="583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49"/>
                </a:lnSpc>
              </a:pPr>
              <a:r>
                <a:rPr lang="vi-VN" sz="4000" b="1">
                  <a:solidFill>
                    <a:srgbClr val="16214B"/>
                  </a:solidFill>
                  <a:latin typeface="+mj-lt"/>
                  <a:ea typeface="Montserrat"/>
                  <a:cs typeface="Montserrat"/>
                  <a:sym typeface="Montserrat"/>
                </a:rPr>
                <a:t>Nhiệm vụ :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98263" y="6554904"/>
            <a:ext cx="5251970" cy="801155"/>
            <a:chOff x="0" y="51005"/>
            <a:chExt cx="6459620" cy="1068208"/>
          </a:xfrm>
        </p:grpSpPr>
        <p:sp>
          <p:nvSpPr>
            <p:cNvPr id="6" name="AutoShape 6"/>
            <p:cNvSpPr/>
            <p:nvPr/>
          </p:nvSpPr>
          <p:spPr>
            <a:xfrm>
              <a:off x="0" y="51005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535719"/>
              <a:ext cx="6459620" cy="583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49"/>
                </a:lnSpc>
              </a:pPr>
              <a:r>
                <a:rPr lang="vi-VN" sz="4000" b="1">
                  <a:solidFill>
                    <a:srgbClr val="16214B"/>
                  </a:solidFill>
                  <a:latin typeface="+mj-lt"/>
                  <a:ea typeface="Montserrat"/>
                  <a:cs typeface="Montserrat"/>
                  <a:sym typeface="Montserrat"/>
                </a:rPr>
                <a:t>Kết quả :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81865" y="2019300"/>
            <a:ext cx="10360937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39"/>
              </a:lnSpc>
            </a:pPr>
            <a:r>
              <a:rPr lang="vi-VN" sz="7199" b="1">
                <a:solidFill>
                  <a:srgbClr val="0C45A6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Về phần Cheat sheet.</a:t>
            </a:r>
            <a:endParaRPr lang="en-US" sz="7199" b="1">
              <a:solidFill>
                <a:srgbClr val="0C45A6"/>
              </a:solidFill>
              <a:latin typeface="+mj-lt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0" y="0"/>
            <a:ext cx="4873120" cy="10287000"/>
          </a:xfrm>
          <a:custGeom>
            <a:avLst/>
            <a:gdLst/>
            <a:ahLst/>
            <a:cxnLst/>
            <a:rect l="l" t="t" r="r" b="b"/>
            <a:pathLst>
              <a:path w="4873120" h="10287000">
                <a:moveTo>
                  <a:pt x="0" y="0"/>
                </a:moveTo>
                <a:lnTo>
                  <a:pt x="4873120" y="0"/>
                </a:lnTo>
                <a:lnTo>
                  <a:pt x="48731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21" r="-20321"/>
            </a:stretch>
          </a:blipFill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FDBFAEDF-EF6C-49E4-BCE6-0CD322B70DBE}"/>
              </a:ext>
            </a:extLst>
          </p:cNvPr>
          <p:cNvSpPr/>
          <p:nvPr/>
        </p:nvSpPr>
        <p:spPr>
          <a:xfrm>
            <a:off x="9677400" y="4024015"/>
            <a:ext cx="8529407" cy="6226467"/>
          </a:xfrm>
          <a:custGeom>
            <a:avLst/>
            <a:gdLst/>
            <a:ahLst/>
            <a:cxnLst/>
            <a:rect l="l" t="t" r="r" b="b"/>
            <a:pathLst>
              <a:path w="8529407" h="6226467">
                <a:moveTo>
                  <a:pt x="0" y="0"/>
                </a:moveTo>
                <a:lnTo>
                  <a:pt x="8529407" y="0"/>
                </a:lnTo>
                <a:lnTo>
                  <a:pt x="8529407" y="6226468"/>
                </a:lnTo>
                <a:lnTo>
                  <a:pt x="0" y="6226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052265"/>
            <a:ext cx="8723781" cy="3882753"/>
            <a:chOff x="0" y="712752"/>
            <a:chExt cx="11631708" cy="5177004"/>
          </a:xfrm>
        </p:grpSpPr>
        <p:sp>
          <p:nvSpPr>
            <p:cNvPr id="3" name="AutoShape 3"/>
            <p:cNvSpPr/>
            <p:nvPr/>
          </p:nvSpPr>
          <p:spPr>
            <a:xfrm>
              <a:off x="0" y="4142671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4658649"/>
              <a:ext cx="11631708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vi-VN" sz="3200" b="1">
                  <a:solidFill>
                    <a:srgbClr val="16214B"/>
                  </a:solidFill>
                  <a:latin typeface="+mj-lt"/>
                  <a:ea typeface="Montserrat"/>
                  <a:cs typeface="Montserrat"/>
                  <a:sym typeface="Montserrat"/>
                </a:rPr>
                <a:t>Phân công nhiệm vụ mỗi bạn làm cheat sheet gửi lại vào nhóm để tổng hợp đánh giá và kiểm tra lại</a:t>
              </a:r>
              <a:r>
                <a:rPr lang="vi-VN" sz="2399">
                  <a:solidFill>
                    <a:srgbClr val="16214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  <a:endParaRPr lang="en-US" sz="2399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12752"/>
              <a:ext cx="11631708" cy="1463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39"/>
                </a:lnSpc>
              </a:pPr>
              <a:r>
                <a:rPr lang="en-US" sz="7199" b="1">
                  <a:solidFill>
                    <a:srgbClr val="0C45A6"/>
                  </a:solidFill>
                  <a:latin typeface="Times New Roman" panose="02020603050405020304" pitchFamily="18" charset="0"/>
                  <a:ea typeface="Montserrat Semi-Bold"/>
                  <a:cs typeface="Times New Roman" panose="02020603050405020304" pitchFamily="18" charset="0"/>
                  <a:sym typeface="Montserrat Semi-Bold"/>
                </a:rPr>
                <a:t>NHIỆM VỤ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959530" y="2088111"/>
            <a:ext cx="6299770" cy="6110777"/>
          </a:xfrm>
          <a:custGeom>
            <a:avLst/>
            <a:gdLst/>
            <a:ahLst/>
            <a:cxnLst/>
            <a:rect l="l" t="t" r="r" b="b"/>
            <a:pathLst>
              <a:path w="6299770" h="6110777">
                <a:moveTo>
                  <a:pt x="0" y="0"/>
                </a:moveTo>
                <a:lnTo>
                  <a:pt x="6299770" y="0"/>
                </a:lnTo>
                <a:lnTo>
                  <a:pt x="6299770" y="6110778"/>
                </a:lnTo>
                <a:lnTo>
                  <a:pt x="0" y="6110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15081" y="3246588"/>
            <a:ext cx="13857838" cy="2994105"/>
            <a:chOff x="0" y="-9440"/>
            <a:chExt cx="18477118" cy="399214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440"/>
              <a:ext cx="18477118" cy="1463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vi-VN" sz="7200" b="1">
                  <a:solidFill>
                    <a:srgbClr val="0C45A6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Kết quả của Cheat sheet </a:t>
              </a:r>
              <a:endParaRPr lang="en-US" sz="7200" b="1">
                <a:solidFill>
                  <a:srgbClr val="0C45A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>
              <a:off x="8716157" y="2365047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3348081"/>
              <a:ext cx="18477118" cy="634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49"/>
                </a:lnSpc>
              </a:pPr>
              <a:r>
                <a:rPr lang="vi-VN" sz="4800" b="1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+mj-lt"/>
                  <a:ea typeface="Montserrat"/>
                  <a:cs typeface="Montserrat"/>
                  <a:sym typeface="Montserrat"/>
                </a:rPr>
                <a:t>Xin mời các bạn và thầy xem qua.</a:t>
              </a:r>
              <a:endParaRPr lang="en-US" sz="48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222</TotalTime>
  <Words>186</Words>
  <Application>Microsoft Office PowerPoint</Application>
  <PresentationFormat>Custom</PresentationFormat>
  <Paragraphs>36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Montserrat Semi-Bold</vt:lpstr>
      <vt:lpstr>Calibri</vt:lpstr>
      <vt:lpstr>Montserrat Bold</vt:lpstr>
      <vt:lpstr>Arial</vt:lpstr>
      <vt:lpstr>Times New Roman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Vàng và Tím Doanh nghiệp Làm việc nhóm Phát biểu Bản thuyết trình</dc:title>
  <dc:creator>user</dc:creator>
  <cp:lastModifiedBy>khanhdatdz123@gmail.com</cp:lastModifiedBy>
  <cp:revision>24</cp:revision>
  <dcterms:created xsi:type="dcterms:W3CDTF">2006-08-16T00:00:00Z</dcterms:created>
  <dcterms:modified xsi:type="dcterms:W3CDTF">2025-11-26T18:01:12Z</dcterms:modified>
  <dc:identifier>DAG5fdMOvS4</dc:identifier>
</cp:coreProperties>
</file>